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8" r:id="rId9"/>
    <p:sldId id="264" r:id="rId10"/>
    <p:sldId id="265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6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9610-ADAF-483C-A639-8016E2F8D1AB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7C79-DBF1-4CDA-8771-DB6A45B3AF4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D7C79-DBF1-4CDA-8771-DB6A45B3AF40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37400-7C15-429D-816F-D0D52DA3A688}" type="datetimeFigureOut">
              <a:rPr lang="hr-HR" smtClean="0"/>
              <a:pPr/>
              <a:t>11.3.2012.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5DCA-8C0C-4691-BF30-10DB5F5BB4C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0"/>
            <a:ext cx="7380312" cy="18943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cs typeface="Arial" pitchFamily="34" charset="0"/>
              </a:rPr>
              <a:t>USAMLJENOST</a:t>
            </a:r>
            <a:endParaRPr lang="hr-HR" sz="4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0"/>
            <a:ext cx="144016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467544" y="0"/>
            <a:ext cx="86409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475656" y="0"/>
            <a:ext cx="72008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691680" y="0"/>
            <a:ext cx="7200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971600" y="0"/>
            <a:ext cx="72008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043608" y="0"/>
            <a:ext cx="7200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611560" y="3429000"/>
            <a:ext cx="1152128" cy="11521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1043608" y="4725144"/>
            <a:ext cx="576064" cy="5676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1763688" y="4653136"/>
            <a:ext cx="576064" cy="5676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1835696" y="5373216"/>
            <a:ext cx="423664" cy="3516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9458" name="Picture 2" descr="http://1.bp.blogspot.com/-Xqi70Fbuxjo/TcgPPsOIxyI/AAAAAAAAAA8/5XVpFaScQpM/s1600/lonel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6444208" cy="38228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9424" y="548680"/>
            <a:ext cx="5184576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hr-HR" sz="3200" dirty="0" smtClean="0">
                <a:solidFill>
                  <a:schemeClr val="bg1"/>
                </a:solidFill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stvaranje odnosa povjerenja u kojem svatko može izraziti svoje misli, osjećaje i doživljaje</a:t>
            </a:r>
            <a:endParaRPr lang="hr-HR" sz="3200" dirty="0" smtClean="0">
              <a:solidFill>
                <a:schemeClr val="bg1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3419872" y="0"/>
            <a:ext cx="1080120" cy="1008112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146" name="Picture 2" descr="http://image1.masterfile.com/em_w/01/10/02/700-01100266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014" y="4077072"/>
            <a:ext cx="3776986" cy="2520280"/>
          </a:xfrm>
          <a:prstGeom prst="rect">
            <a:avLst/>
          </a:prstGeom>
          <a:noFill/>
        </p:spPr>
      </p:pic>
      <p:pic>
        <p:nvPicPr>
          <p:cNvPr id="6148" name="Picture 4" descr="http://image1.masterfile.com/em_w/00/60/69/700-00606941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3408313" cy="2268078"/>
          </a:xfrm>
          <a:prstGeom prst="rect">
            <a:avLst/>
          </a:prstGeom>
          <a:noFill/>
        </p:spPr>
      </p:pic>
      <p:sp>
        <p:nvSpPr>
          <p:cNvPr id="9" name="Flowchart: Process 8"/>
          <p:cNvSpPr/>
          <p:nvPr/>
        </p:nvSpPr>
        <p:spPr>
          <a:xfrm>
            <a:off x="0" y="3429000"/>
            <a:ext cx="5220072" cy="25922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Ponekad je važno krenuti, čak i kada nam se ne da, a onda osjećaji radosti i ispunjenosti ubrzo stignu za </a:t>
            </a:r>
            <a:r>
              <a:rPr lang="hr-HR" sz="3200" dirty="0" smtClean="0"/>
              <a:t>nama.</a:t>
            </a:r>
            <a:endParaRPr lang="hr-HR" sz="3200" dirty="0"/>
          </a:p>
        </p:txBody>
      </p:sp>
      <p:sp>
        <p:nvSpPr>
          <p:cNvPr id="10" name="Smiley Face 9"/>
          <p:cNvSpPr/>
          <p:nvPr/>
        </p:nvSpPr>
        <p:spPr>
          <a:xfrm>
            <a:off x="4644008" y="2780928"/>
            <a:ext cx="1043608" cy="936104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3200" dirty="0" smtClean="0"/>
              <a:t>Bez </a:t>
            </a:r>
            <a:r>
              <a:rPr lang="hr-HR" sz="3200" dirty="0" smtClean="0"/>
              <a:t>obzira što ste vjerojatno doživjeli neko razočaranje u prošlosti pokušajte </a:t>
            </a:r>
            <a:r>
              <a:rPr lang="hr-HR" sz="3200" dirty="0" smtClean="0"/>
              <a:t>ne suditi </a:t>
            </a:r>
            <a:r>
              <a:rPr lang="hr-HR" sz="3200" dirty="0" smtClean="0"/>
              <a:t>o drugim ljudima na osnovi prošlih iskustava, već </a:t>
            </a:r>
            <a:r>
              <a:rPr lang="hr-HR" sz="3200" b="1" dirty="0" smtClean="0"/>
              <a:t>upoznavati svaku osobu </a:t>
            </a:r>
            <a:r>
              <a:rPr lang="hr-HR" sz="3200" b="1" dirty="0" smtClean="0"/>
              <a:t>iz nove </a:t>
            </a:r>
            <a:r>
              <a:rPr lang="hr-HR" sz="3200" b="1" dirty="0" smtClean="0"/>
              <a:t>perspektive.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8063880" y="0"/>
            <a:ext cx="1080120" cy="1008112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 descr="li-elderly-couple-620-is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44926"/>
            <a:ext cx="5976664" cy="33642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764704"/>
            <a:ext cx="5832648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3200" dirty="0" smtClean="0"/>
              <a:t>	Tijekom </a:t>
            </a:r>
            <a:r>
              <a:rPr lang="hr-HR" sz="3200" dirty="0" smtClean="0"/>
              <a:t>dnevnih obaveza pokušajte pronaći </a:t>
            </a:r>
            <a:r>
              <a:rPr lang="hr-HR" sz="3200" b="1" dirty="0" smtClean="0"/>
              <a:t>priliku za druženje. Pristupite drugim</a:t>
            </a:r>
          </a:p>
          <a:p>
            <a:r>
              <a:rPr lang="hr-HR" sz="3200" dirty="0" smtClean="0"/>
              <a:t>ljudima. Pokažite im da vas zanimaju.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971600" y="332656"/>
            <a:ext cx="1080120" cy="1008112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8244408" y="0"/>
            <a:ext cx="72008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8676456" y="0"/>
            <a:ext cx="72008" cy="685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8748464" y="0"/>
            <a:ext cx="72008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79512" y="0"/>
            <a:ext cx="72008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2" name="Picture 2" descr="http://christopherwilsonphoto.com/assets/central_park_christopher_wil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848843"/>
            <a:ext cx="4513734" cy="3009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1439144" y="0"/>
            <a:ext cx="7704856" cy="5112568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47664" y="836712"/>
            <a:ext cx="61206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3200" dirty="0">
                <a:solidFill>
                  <a:schemeClr val="bg1"/>
                </a:solidFill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apamtite da niste jedini koji se osjećate usamljeno, 25% ljudi oko vas se osjeća tako.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aiandra G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Hobiji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 i bavljenje nečim što vas zanima je vrlo korisno, pogotovo kad se priključite grupi ljudi koja se bavi istom stvari.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aiandra G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22531" name="Picture 3" descr="http://upload.wikimedia.org/wikipedia/commons/thumb/c/c7/Bang.svg/70px-Ban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6770" cy="3747120"/>
          </a:xfrm>
          <a:prstGeom prst="rect">
            <a:avLst/>
          </a:prstGeom>
          <a:noFill/>
        </p:spPr>
      </p:pic>
      <p:pic>
        <p:nvPicPr>
          <p:cNvPr id="22533" name="Picture 5" descr="http://drpinna.com/wp-content/uploads/2011/07/Happy-Old-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29497"/>
            <a:ext cx="3059832" cy="2328504"/>
          </a:xfrm>
          <a:prstGeom prst="rect">
            <a:avLst/>
          </a:prstGeom>
          <a:noFill/>
        </p:spPr>
      </p:pic>
      <p:pic>
        <p:nvPicPr>
          <p:cNvPr id="22535" name="Picture 7" descr="http://nativenotes.net/wp-content/uploads/2010/07/happy-old-peop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119738"/>
            <a:ext cx="2195736" cy="173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32656"/>
            <a:ext cx="7992888" cy="4031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... Svi se ponekad osjećamo usamljeno. </a:t>
            </a:r>
            <a:r>
              <a:rPr lang="hr-H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b="1" i="1" dirty="0" smtClean="0">
                <a:latin typeface="Times New Roman" pitchFamily="18" charset="0"/>
                <a:cs typeface="Times New Roman" pitchFamily="18" charset="0"/>
              </a:rPr>
              <a:t>  Kada </a:t>
            </a:r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usamljenost postane prečesta</a:t>
            </a:r>
          </a:p>
          <a:p>
            <a:r>
              <a:rPr lang="hr-HR" sz="3200" b="1" i="1" dirty="0" smtClean="0">
                <a:latin typeface="Times New Roman" pitchFamily="18" charset="0"/>
                <a:cs typeface="Times New Roman" pitchFamily="18" charset="0"/>
              </a:rPr>
              <a:t>   ona </a:t>
            </a:r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postaje problem. </a:t>
            </a:r>
            <a:endParaRPr lang="hr-HR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3200" b="1" i="1" dirty="0" smtClean="0">
                <a:latin typeface="Times New Roman" pitchFamily="18" charset="0"/>
                <a:cs typeface="Times New Roman" pitchFamily="18" charset="0"/>
              </a:rPr>
              <a:t>... biti sam </a:t>
            </a:r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3200" b="1" i="1" dirty="0" smtClean="0">
                <a:latin typeface="Times New Roman" pitchFamily="18" charset="0"/>
                <a:cs typeface="Times New Roman" pitchFamily="18" charset="0"/>
              </a:rPr>
              <a:t> usamljenost </a:t>
            </a:r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nisu jedno te isto. </a:t>
            </a:r>
            <a:endParaRPr lang="hr-HR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b="1" i="1" dirty="0" smtClean="0">
                <a:latin typeface="Times New Roman" pitchFamily="18" charset="0"/>
                <a:cs typeface="Times New Roman" pitchFamily="18" charset="0"/>
              </a:rPr>
              <a:t>  Možemo biti </a:t>
            </a:r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sami, a da pritom ne</a:t>
            </a:r>
          </a:p>
          <a:p>
            <a:r>
              <a:rPr lang="hr-HR" sz="3200" b="1" i="1" dirty="0" smtClean="0">
                <a:latin typeface="Times New Roman" pitchFamily="18" charset="0"/>
                <a:cs typeface="Times New Roman" pitchFamily="18" charset="0"/>
              </a:rPr>
              <a:t>   budemo </a:t>
            </a:r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usamljeni. </a:t>
            </a:r>
            <a:endParaRPr lang="hr-HR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3200" b="1" i="1" dirty="0" smtClean="0">
                <a:latin typeface="Times New Roman" pitchFamily="18" charset="0"/>
                <a:cs typeface="Times New Roman" pitchFamily="18" charset="0"/>
              </a:rPr>
              <a:t>  Također</a:t>
            </a:r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, možemo biti okruženi ljudima, a </a:t>
            </a:r>
            <a:r>
              <a:rPr lang="hr-HR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b="1" i="1" dirty="0" smtClean="0">
                <a:latin typeface="Times New Roman" pitchFamily="18" charset="0"/>
                <a:cs typeface="Times New Roman" pitchFamily="18" charset="0"/>
              </a:rPr>
              <a:t> osjećati intenzivnu </a:t>
            </a:r>
            <a:r>
              <a:rPr lang="hr-HR" sz="3200" b="1" i="1" dirty="0">
                <a:latin typeface="Times New Roman" pitchFamily="18" charset="0"/>
                <a:cs typeface="Times New Roman" pitchFamily="18" charset="0"/>
              </a:rPr>
              <a:t>usamljenost.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028384" y="0"/>
            <a:ext cx="86409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8604448" y="0"/>
            <a:ext cx="7200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8532440" y="0"/>
            <a:ext cx="72008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79512" y="0"/>
            <a:ext cx="72008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434" name="Picture 2" descr="http://mindfulbalance.files.wordpress.com/2011/01/lone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437112"/>
            <a:ext cx="3227851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67848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latin typeface="Maiandra GD" pitchFamily="34" charset="0"/>
              </a:rPr>
              <a:t>Usamljenost je vjerojatno stara </a:t>
            </a:r>
            <a:r>
              <a:rPr lang="hr-HR" sz="3200" dirty="0" smtClean="0">
                <a:latin typeface="Maiandra GD" pitchFamily="34" charset="0"/>
              </a:rPr>
              <a:t>   </a:t>
            </a:r>
          </a:p>
          <a:p>
            <a:pPr algn="ctr"/>
            <a:r>
              <a:rPr lang="hr-HR" sz="3200" dirty="0">
                <a:latin typeface="Maiandra GD" pitchFamily="34" charset="0"/>
              </a:rPr>
              <a:t> </a:t>
            </a:r>
            <a:r>
              <a:rPr lang="hr-HR" sz="3200" dirty="0" smtClean="0">
                <a:latin typeface="Maiandra GD" pitchFamily="34" charset="0"/>
              </a:rPr>
              <a:t>  koliko </a:t>
            </a:r>
            <a:r>
              <a:rPr lang="hr-HR" sz="3200" dirty="0">
                <a:latin typeface="Maiandra GD" pitchFamily="34" charset="0"/>
              </a:rPr>
              <a:t>i ljudski  rod. </a:t>
            </a:r>
            <a:endParaRPr lang="hr-HR" sz="3200" dirty="0" smtClean="0">
              <a:latin typeface="Maiandra GD" pitchFamily="34" charset="0"/>
            </a:endParaRPr>
          </a:p>
          <a:p>
            <a:pPr algn="ctr"/>
            <a:endParaRPr lang="hr-HR" sz="3200" dirty="0" smtClean="0">
              <a:latin typeface="Maiandra GD" pitchFamily="34" charset="0"/>
            </a:endParaRPr>
          </a:p>
          <a:p>
            <a:pPr algn="ctr"/>
            <a:r>
              <a:rPr lang="hr-HR" sz="3200" dirty="0" smtClean="0">
                <a:latin typeface="Maiandra GD" pitchFamily="34" charset="0"/>
              </a:rPr>
              <a:t>Čovjek </a:t>
            </a:r>
            <a:r>
              <a:rPr lang="hr-HR" sz="3200" dirty="0">
                <a:latin typeface="Maiandra GD" pitchFamily="34" charset="0"/>
              </a:rPr>
              <a:t>je jedinstveno biće </a:t>
            </a:r>
          </a:p>
          <a:p>
            <a:pPr algn="ctr"/>
            <a:r>
              <a:rPr lang="hr-HR" sz="3200" dirty="0" smtClean="0">
                <a:latin typeface="Maiandra GD" pitchFamily="34" charset="0"/>
              </a:rPr>
              <a:t>   povezano </a:t>
            </a:r>
            <a:r>
              <a:rPr lang="hr-HR" sz="3200" dirty="0">
                <a:latin typeface="Maiandra GD" pitchFamily="34" charset="0"/>
              </a:rPr>
              <a:t>s drugima, ali i </a:t>
            </a:r>
            <a:r>
              <a:rPr lang="hr-HR" sz="3200" dirty="0" smtClean="0">
                <a:latin typeface="Maiandra GD" pitchFamily="34" charset="0"/>
              </a:rPr>
              <a:t> </a:t>
            </a:r>
          </a:p>
          <a:p>
            <a:pPr algn="ctr"/>
            <a:r>
              <a:rPr lang="hr-HR" sz="3200" dirty="0">
                <a:latin typeface="Maiandra GD" pitchFamily="34" charset="0"/>
              </a:rPr>
              <a:t> </a:t>
            </a:r>
            <a:r>
              <a:rPr lang="hr-HR" sz="3200" dirty="0" smtClean="0">
                <a:latin typeface="Maiandra GD" pitchFamily="34" charset="0"/>
              </a:rPr>
              <a:t>  </a:t>
            </a:r>
            <a:r>
              <a:rPr lang="hr-HR" sz="3200" b="1" dirty="0" smtClean="0">
                <a:latin typeface="Maiandra GD" pitchFamily="34" charset="0"/>
              </a:rPr>
              <a:t>samostalan</a:t>
            </a:r>
            <a:r>
              <a:rPr lang="hr-HR" sz="3200" b="1" dirty="0">
                <a:latin typeface="Maiandra GD" pitchFamily="34" charset="0"/>
              </a:rPr>
              <a:t>. </a:t>
            </a:r>
            <a:endParaRPr lang="hr-HR" sz="3200" b="1" dirty="0" smtClean="0">
              <a:latin typeface="Maiandra GD" pitchFamily="34" charset="0"/>
            </a:endParaRPr>
          </a:p>
          <a:p>
            <a:pPr algn="ctr"/>
            <a:endParaRPr lang="hr-HR" sz="3200" dirty="0" smtClean="0">
              <a:latin typeface="Maiandra GD" pitchFamily="34" charset="0"/>
            </a:endParaRPr>
          </a:p>
          <a:p>
            <a:pPr algn="ctr"/>
            <a:r>
              <a:rPr lang="hr-HR" sz="3200" dirty="0" smtClean="0">
                <a:latin typeface="Maiandra GD" pitchFamily="34" charset="0"/>
              </a:rPr>
              <a:t>Kako </a:t>
            </a:r>
            <a:r>
              <a:rPr lang="hr-HR" sz="3200" dirty="0">
                <a:latin typeface="Maiandra GD" pitchFamily="34" charset="0"/>
              </a:rPr>
              <a:t>čovjek ne bi bio </a:t>
            </a:r>
            <a:r>
              <a:rPr lang="hr-HR" sz="3200" dirty="0" smtClean="0">
                <a:latin typeface="Maiandra GD" pitchFamily="34" charset="0"/>
              </a:rPr>
              <a:t>usamljen   mora biti društven i znati </a:t>
            </a:r>
            <a:r>
              <a:rPr lang="hr-HR" sz="3200" b="1" dirty="0" smtClean="0">
                <a:latin typeface="Maiandra GD" pitchFamily="34" charset="0"/>
              </a:rPr>
              <a:t>dijeliti</a:t>
            </a:r>
            <a:r>
              <a:rPr lang="hr-HR" sz="3200" dirty="0" smtClean="0">
                <a:latin typeface="Maiandra GD" pitchFamily="34" charset="0"/>
              </a:rPr>
              <a:t>  </a:t>
            </a:r>
          </a:p>
          <a:p>
            <a:pPr algn="ctr"/>
            <a:r>
              <a:rPr lang="hr-HR" sz="3200" dirty="0" smtClean="0">
                <a:latin typeface="Maiandra GD" pitchFamily="34" charset="0"/>
              </a:rPr>
              <a:t>   svoja </a:t>
            </a:r>
            <a:r>
              <a:rPr lang="hr-HR" sz="3200" dirty="0">
                <a:latin typeface="Maiandra GD" pitchFamily="34" charset="0"/>
              </a:rPr>
              <a:t>dobra s drugima</a:t>
            </a:r>
            <a:r>
              <a:rPr lang="hr-HR" sz="3200" dirty="0" smtClean="0">
                <a:latin typeface="Maiandra GD" pitchFamily="34" charset="0"/>
              </a:rPr>
              <a:t>.</a:t>
            </a:r>
          </a:p>
          <a:p>
            <a:pPr algn="ctr"/>
            <a:r>
              <a:rPr lang="hr-HR" sz="3200" dirty="0" smtClean="0">
                <a:latin typeface="Maiandra GD" pitchFamily="34" charset="0"/>
              </a:rPr>
              <a:t> </a:t>
            </a:r>
          </a:p>
          <a:p>
            <a:pPr algn="ctr"/>
            <a:r>
              <a:rPr lang="hr-HR" sz="3200" dirty="0" smtClean="0">
                <a:latin typeface="Maiandra GD" pitchFamily="34" charset="0"/>
              </a:rPr>
              <a:t>Ljudi </a:t>
            </a:r>
            <a:r>
              <a:rPr lang="hr-HR" sz="3200" dirty="0">
                <a:latin typeface="Maiandra GD" pitchFamily="34" charset="0"/>
              </a:rPr>
              <a:t>mogu biti usamljeni zbog </a:t>
            </a:r>
            <a:endParaRPr lang="hr-HR" sz="3200" dirty="0" smtClean="0">
              <a:latin typeface="Maiandra GD" pitchFamily="34" charset="0"/>
            </a:endParaRPr>
          </a:p>
          <a:p>
            <a:pPr algn="ctr"/>
            <a:r>
              <a:rPr lang="hr-HR" sz="3200" dirty="0">
                <a:latin typeface="Maiandra GD" pitchFamily="34" charset="0"/>
              </a:rPr>
              <a:t> </a:t>
            </a:r>
            <a:r>
              <a:rPr lang="hr-HR" sz="3200" dirty="0" smtClean="0">
                <a:latin typeface="Maiandra GD" pitchFamily="34" charset="0"/>
              </a:rPr>
              <a:t>  privatnih </a:t>
            </a:r>
            <a:r>
              <a:rPr lang="hr-HR" sz="3200" dirty="0">
                <a:latin typeface="Maiandra GD" pitchFamily="34" charset="0"/>
              </a:rPr>
              <a:t>razloga ili društvenih </a:t>
            </a:r>
            <a:endParaRPr lang="hr-HR" sz="3200" dirty="0" smtClean="0">
              <a:latin typeface="Maiandra GD" pitchFamily="34" charset="0"/>
            </a:endParaRPr>
          </a:p>
          <a:p>
            <a:pPr algn="ctr"/>
            <a:r>
              <a:rPr lang="hr-HR" sz="3200" dirty="0">
                <a:latin typeface="Maiandra GD" pitchFamily="34" charset="0"/>
              </a:rPr>
              <a:t> </a:t>
            </a:r>
            <a:r>
              <a:rPr lang="hr-HR" sz="3200" dirty="0" smtClean="0">
                <a:latin typeface="Maiandra GD" pitchFamily="34" charset="0"/>
              </a:rPr>
              <a:t>  odnosa</a:t>
            </a:r>
            <a:r>
              <a:rPr lang="hr-HR" sz="3200" dirty="0">
                <a:latin typeface="Maiandra GD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80728"/>
            <a:ext cx="6444208" cy="43204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323528" y="2924944"/>
            <a:ext cx="6444208" cy="43204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323528" y="5013176"/>
            <a:ext cx="6444208" cy="43204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410" name="Picture 2" descr="http://doostaan.files.wordpress.com/2009/01/lonel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12776"/>
            <a:ext cx="3203848" cy="1512168"/>
          </a:xfrm>
          <a:prstGeom prst="rect">
            <a:avLst/>
          </a:prstGeom>
          <a:noFill/>
        </p:spPr>
      </p:pic>
      <p:pic>
        <p:nvPicPr>
          <p:cNvPr id="17412" name="Picture 4" descr="http://www.onlineuniversities-weblog.com/50226711/istock_6680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56992"/>
            <a:ext cx="284380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859216" cy="36450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3300" b="1" dirty="0">
                <a:latin typeface="Maiandra GD" pitchFamily="34" charset="0"/>
              </a:rPr>
              <a:t>Povod za dolazak stare osobe u dom je najčešće gubitak osobe koja ju zaštićuje, bračnog druga, gubitak mjesta boravka ili bolest. Takav je proces težak za osobu bilo koje </a:t>
            </a:r>
            <a:r>
              <a:rPr lang="hr-HR" sz="3300" b="1" dirty="0" smtClean="0">
                <a:latin typeface="Maiandra GD" pitchFamily="34" charset="0"/>
              </a:rPr>
              <a:t>dobi i može voditi do usamljenosti i izoliranosti od drugih</a:t>
            </a:r>
            <a:endParaRPr lang="hr-HR" sz="3300" dirty="0">
              <a:latin typeface="Maiandra G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6376" y="0"/>
            <a:ext cx="86409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8460432" y="0"/>
            <a:ext cx="72008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8532440" y="0"/>
            <a:ext cx="7200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194" name="Picture 2" descr="http://www.minfirm.com/wp-content/uploads/2012/02/nursing-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699674"/>
            <a:ext cx="4438278" cy="315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20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Samoća ne mora nužno biti negativna, postoje i  </a:t>
            </a:r>
            <a:r>
              <a:rPr lang="hr-HR" sz="2800" b="1" dirty="0"/>
              <a:t>pozitivni tipovi samoće</a:t>
            </a:r>
            <a:r>
              <a:rPr lang="hr-HR" sz="2800" b="1" dirty="0" smtClean="0"/>
              <a:t>:</a:t>
            </a:r>
            <a:endParaRPr lang="hr-HR" sz="2800" b="1" dirty="0"/>
          </a:p>
        </p:txBody>
      </p:sp>
      <p:sp>
        <p:nvSpPr>
          <p:cNvPr id="6" name="Equal 5"/>
          <p:cNvSpPr/>
          <p:nvPr/>
        </p:nvSpPr>
        <p:spPr>
          <a:xfrm>
            <a:off x="-900608" y="1196752"/>
            <a:ext cx="6768752" cy="432048"/>
          </a:xfrm>
          <a:prstGeom prst="math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704" y="1628800"/>
            <a:ext cx="7236296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hr-HR" sz="3200" b="1" dirty="0" smtClean="0">
                <a:latin typeface="Maiandra GD" pitchFamily="34" charset="0"/>
              </a:rPr>
              <a:t>kao </a:t>
            </a:r>
            <a:r>
              <a:rPr lang="hr-HR" sz="3200" b="1" dirty="0">
                <a:latin typeface="Maiandra GD" pitchFamily="34" charset="0"/>
              </a:rPr>
              <a:t>anonimnost- </a:t>
            </a:r>
            <a:r>
              <a:rPr lang="hr-HR" sz="3200" dirty="0">
                <a:latin typeface="Maiandra GD" pitchFamily="34" charset="0"/>
              </a:rPr>
              <a:t>raditi što želiš bez </a:t>
            </a:r>
            <a:r>
              <a:rPr lang="hr-HR" sz="3200" dirty="0" smtClean="0">
                <a:latin typeface="Maiandra GD" pitchFamily="34" charset="0"/>
              </a:rPr>
              <a:t> </a:t>
            </a:r>
          </a:p>
          <a:p>
            <a:pPr marL="514350" indent="-514350"/>
            <a:r>
              <a:rPr lang="hr-HR" sz="3200" dirty="0" smtClean="0">
                <a:latin typeface="Maiandra GD" pitchFamily="34" charset="0"/>
              </a:rPr>
              <a:t>     obzira </a:t>
            </a:r>
            <a:r>
              <a:rPr lang="hr-HR" sz="3200" dirty="0">
                <a:latin typeface="Maiandra GD" pitchFamily="34" charset="0"/>
              </a:rPr>
              <a:t>na tuđe </a:t>
            </a:r>
            <a:r>
              <a:rPr lang="hr-HR" sz="3200" dirty="0" smtClean="0">
                <a:latin typeface="Maiandra GD" pitchFamily="34" charset="0"/>
              </a:rPr>
              <a:t>mišljenje</a:t>
            </a:r>
            <a:endParaRPr lang="hr-HR" sz="3200" dirty="0">
              <a:latin typeface="Maiandra G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7744" y="2996952"/>
            <a:ext cx="6876256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3200" dirty="0">
                <a:latin typeface="Maiandra GD" pitchFamily="34" charset="0"/>
              </a:rPr>
              <a:t>2. </a:t>
            </a:r>
            <a:r>
              <a:rPr lang="hr-HR" sz="3200" b="1" dirty="0">
                <a:latin typeface="Maiandra GD" pitchFamily="34" charset="0"/>
              </a:rPr>
              <a:t>kao kreativnost- </a:t>
            </a:r>
            <a:r>
              <a:rPr lang="hr-HR" sz="3200" dirty="0">
                <a:latin typeface="Maiandra GD" pitchFamily="34" charset="0"/>
              </a:rPr>
              <a:t>stvaranje novih </a:t>
            </a:r>
            <a:r>
              <a:rPr lang="hr-HR" sz="3200" dirty="0" smtClean="0">
                <a:latin typeface="Maiandra GD" pitchFamily="34" charset="0"/>
              </a:rPr>
              <a:t> </a:t>
            </a:r>
          </a:p>
          <a:p>
            <a:r>
              <a:rPr lang="hr-HR" sz="3200" dirty="0">
                <a:latin typeface="Maiandra GD" pitchFamily="34" charset="0"/>
              </a:rPr>
              <a:t> </a:t>
            </a:r>
            <a:r>
              <a:rPr lang="hr-HR" sz="3200" dirty="0" smtClean="0">
                <a:latin typeface="Maiandra GD" pitchFamily="34" charset="0"/>
              </a:rPr>
              <a:t>    ideja </a:t>
            </a:r>
            <a:r>
              <a:rPr lang="hr-HR" sz="3200" dirty="0">
                <a:latin typeface="Maiandra GD" pitchFamily="34" charset="0"/>
              </a:rPr>
              <a:t>(intelektualne aktivnosti</a:t>
            </a:r>
            <a:r>
              <a:rPr lang="hr-HR" sz="3200" dirty="0" smtClean="0">
                <a:latin typeface="Maiandra GD" pitchFamily="34" charset="0"/>
              </a:rPr>
              <a:t>)</a:t>
            </a:r>
            <a:endParaRPr lang="hr-HR" sz="3200" dirty="0">
              <a:latin typeface="Maiandra G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4509120"/>
            <a:ext cx="6444208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3200" dirty="0" smtClean="0">
                <a:latin typeface="Maiandra GD" pitchFamily="34" charset="0"/>
              </a:rPr>
              <a:t>3</a:t>
            </a:r>
            <a:r>
              <a:rPr lang="hr-HR" sz="3200" dirty="0">
                <a:latin typeface="Maiandra GD" pitchFamily="34" charset="0"/>
              </a:rPr>
              <a:t>. </a:t>
            </a:r>
            <a:r>
              <a:rPr lang="hr-HR" sz="3200" b="1" dirty="0">
                <a:latin typeface="Maiandra GD" pitchFamily="34" charset="0"/>
              </a:rPr>
              <a:t>kao unutarnji mir- </a:t>
            </a:r>
            <a:r>
              <a:rPr lang="hr-HR" sz="3200" dirty="0">
                <a:latin typeface="Maiandra GD" pitchFamily="34" charset="0"/>
              </a:rPr>
              <a:t>osjećati se </a:t>
            </a:r>
            <a:endParaRPr lang="hr-HR" sz="3200" dirty="0" smtClean="0">
              <a:latin typeface="Maiandra GD" pitchFamily="34" charset="0"/>
            </a:endParaRPr>
          </a:p>
          <a:p>
            <a:r>
              <a:rPr lang="hr-HR" sz="3200" dirty="0">
                <a:latin typeface="Maiandra GD" pitchFamily="34" charset="0"/>
              </a:rPr>
              <a:t> </a:t>
            </a:r>
            <a:r>
              <a:rPr lang="hr-HR" sz="3200" dirty="0" smtClean="0">
                <a:latin typeface="Maiandra GD" pitchFamily="34" charset="0"/>
              </a:rPr>
              <a:t>     opušteno</a:t>
            </a:r>
            <a:r>
              <a:rPr lang="hr-HR" sz="3200" dirty="0">
                <a:latin typeface="Maiandra GD" pitchFamily="34" charset="0"/>
              </a:rPr>
              <a:t>, bez </a:t>
            </a:r>
            <a:r>
              <a:rPr lang="hr-HR" sz="3200" dirty="0" smtClean="0">
                <a:latin typeface="Maiandra GD" pitchFamily="34" charset="0"/>
              </a:rPr>
              <a:t>pritiska</a:t>
            </a:r>
            <a:endParaRPr lang="hr-HR" sz="3200" dirty="0">
              <a:latin typeface="Maiandra GD" pitchFamily="34" charset="0"/>
            </a:endParaRPr>
          </a:p>
        </p:txBody>
      </p:sp>
      <p:pic>
        <p:nvPicPr>
          <p:cNvPr id="15362" name="Picture 2" descr="http://allthingslearning.files.wordpress.com/2011/09/creativity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2040633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80"/>
            <a:ext cx="658822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200" dirty="0" smtClean="0">
                <a:latin typeface="Maiandra GD" pitchFamily="34" charset="0"/>
              </a:rPr>
              <a:t>4</a:t>
            </a:r>
            <a:r>
              <a:rPr lang="hr-HR" sz="3200" dirty="0">
                <a:latin typeface="Maiandra GD" pitchFamily="34" charset="0"/>
              </a:rPr>
              <a:t>. </a:t>
            </a:r>
            <a:r>
              <a:rPr lang="hr-HR" sz="3200" b="1" dirty="0">
                <a:latin typeface="Maiandra GD" pitchFamily="34" charset="0"/>
              </a:rPr>
              <a:t>kao intimnost- </a:t>
            </a:r>
            <a:r>
              <a:rPr lang="hr-HR" sz="3200" dirty="0">
                <a:latin typeface="Maiandra GD" pitchFamily="34" charset="0"/>
              </a:rPr>
              <a:t>osjećati se </a:t>
            </a:r>
            <a:r>
              <a:rPr lang="hr-HR" sz="3200" dirty="0" smtClean="0">
                <a:latin typeface="Maiandra GD" pitchFamily="34" charset="0"/>
              </a:rPr>
              <a:t> </a:t>
            </a:r>
          </a:p>
          <a:p>
            <a:r>
              <a:rPr lang="hr-HR" sz="3200" dirty="0">
                <a:latin typeface="Maiandra GD" pitchFamily="34" charset="0"/>
              </a:rPr>
              <a:t> </a:t>
            </a:r>
            <a:r>
              <a:rPr lang="hr-HR" sz="3200" dirty="0" smtClean="0">
                <a:latin typeface="Maiandra GD" pitchFamily="34" charset="0"/>
              </a:rPr>
              <a:t>     povezanim </a:t>
            </a:r>
            <a:r>
              <a:rPr lang="hr-HR" sz="3200" dirty="0">
                <a:latin typeface="Maiandra GD" pitchFamily="34" charset="0"/>
              </a:rPr>
              <a:t>s voljenim </a:t>
            </a:r>
            <a:r>
              <a:rPr lang="hr-HR" sz="3200" dirty="0" smtClean="0">
                <a:latin typeface="Maiandra GD" pitchFamily="34" charset="0"/>
              </a:rPr>
              <a:t>osobama</a:t>
            </a:r>
            <a:endParaRPr lang="hr-HR" sz="3200" dirty="0"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2856"/>
            <a:ext cx="60121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200" dirty="0" smtClean="0">
                <a:latin typeface="Maiandra GD" pitchFamily="34" charset="0"/>
              </a:rPr>
              <a:t>5</a:t>
            </a:r>
            <a:r>
              <a:rPr lang="hr-HR" sz="3200" dirty="0">
                <a:latin typeface="Maiandra GD" pitchFamily="34" charset="0"/>
              </a:rPr>
              <a:t>. </a:t>
            </a:r>
            <a:r>
              <a:rPr lang="hr-HR" sz="3200" b="1" dirty="0">
                <a:latin typeface="Maiandra GD" pitchFamily="34" charset="0"/>
              </a:rPr>
              <a:t>kao rješenje </a:t>
            </a:r>
            <a:r>
              <a:rPr lang="hr-HR" sz="3200" b="1" dirty="0" smtClean="0">
                <a:latin typeface="Maiandra GD" pitchFamily="34" charset="0"/>
              </a:rPr>
              <a:t>problema</a:t>
            </a:r>
            <a:endParaRPr lang="hr-HR" sz="3200" b="1" dirty="0">
              <a:latin typeface="Maiandra G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56992"/>
            <a:ext cx="514806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200" dirty="0" smtClean="0">
                <a:latin typeface="Maiandra GD" pitchFamily="34" charset="0"/>
              </a:rPr>
              <a:t>6</a:t>
            </a:r>
            <a:r>
              <a:rPr lang="hr-HR" sz="3200" dirty="0">
                <a:latin typeface="Maiandra GD" pitchFamily="34" charset="0"/>
              </a:rPr>
              <a:t>. </a:t>
            </a:r>
            <a:r>
              <a:rPr lang="hr-HR" sz="3200" b="1" dirty="0">
                <a:latin typeface="Maiandra GD" pitchFamily="34" charset="0"/>
              </a:rPr>
              <a:t>kao samo-otkriće- </a:t>
            </a:r>
            <a:r>
              <a:rPr lang="hr-HR" sz="3200" b="1" dirty="0" smtClean="0">
                <a:latin typeface="Maiandra GD" pitchFamily="34" charset="0"/>
              </a:rPr>
              <a:t> </a:t>
            </a:r>
          </a:p>
          <a:p>
            <a:r>
              <a:rPr lang="hr-HR" sz="3200" dirty="0" smtClean="0">
                <a:latin typeface="Maiandra GD" pitchFamily="34" charset="0"/>
              </a:rPr>
              <a:t>usmjeravati </a:t>
            </a:r>
            <a:r>
              <a:rPr lang="hr-HR" sz="3200" dirty="0">
                <a:latin typeface="Maiandra GD" pitchFamily="34" charset="0"/>
              </a:rPr>
              <a:t>se na </a:t>
            </a:r>
            <a:r>
              <a:rPr lang="hr-HR" sz="3200" dirty="0" smtClean="0">
                <a:latin typeface="Maiandra GD" pitchFamily="34" charset="0"/>
              </a:rPr>
              <a:t>sebe,svoje </a:t>
            </a:r>
          </a:p>
          <a:p>
            <a:r>
              <a:rPr lang="hr-HR" sz="3200" dirty="0">
                <a:latin typeface="Maiandra GD" pitchFamily="34" charset="0"/>
              </a:rPr>
              <a:t> </a:t>
            </a:r>
            <a:r>
              <a:rPr lang="hr-HR" sz="3200" dirty="0" smtClean="0">
                <a:latin typeface="Maiandra GD" pitchFamily="34" charset="0"/>
              </a:rPr>
              <a:t>  osjećaje </a:t>
            </a:r>
            <a:r>
              <a:rPr lang="hr-HR" sz="3200" dirty="0">
                <a:latin typeface="Maiandra GD" pitchFamily="34" charset="0"/>
              </a:rPr>
              <a:t>i </a:t>
            </a:r>
            <a:r>
              <a:rPr lang="hr-HR" sz="3200" dirty="0" smtClean="0">
                <a:latin typeface="Maiandra GD" pitchFamily="34" charset="0"/>
              </a:rPr>
              <a:t>ciljeve</a:t>
            </a:r>
            <a:endParaRPr lang="hr-HR" sz="3200" dirty="0">
              <a:latin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88340"/>
            <a:ext cx="514806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200" dirty="0" smtClean="0">
                <a:latin typeface="Maiandra GD" pitchFamily="34" charset="0"/>
              </a:rPr>
              <a:t>7</a:t>
            </a:r>
            <a:r>
              <a:rPr lang="hr-HR" sz="3200" dirty="0">
                <a:latin typeface="Maiandra GD" pitchFamily="34" charset="0"/>
              </a:rPr>
              <a:t>. </a:t>
            </a:r>
            <a:r>
              <a:rPr lang="hr-HR" sz="3200" b="1" dirty="0">
                <a:latin typeface="Maiandra GD" pitchFamily="34" charset="0"/>
              </a:rPr>
              <a:t>kao spiritualnost- </a:t>
            </a:r>
            <a:r>
              <a:rPr lang="hr-HR" sz="3200" dirty="0">
                <a:latin typeface="Maiandra GD" pitchFamily="34" charset="0"/>
              </a:rPr>
              <a:t>shvaćanje da smo dio nečeg većeg od nas samih.</a:t>
            </a:r>
          </a:p>
        </p:txBody>
      </p:sp>
      <p:pic>
        <p:nvPicPr>
          <p:cNvPr id="2050" name="Picture 2" descr="http://www.yupedia.com/wp-content/uploads/2012/01/inner-peace-the-move-from-stress-to-bli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228" y="3076228"/>
            <a:ext cx="3781772" cy="3781772"/>
          </a:xfrm>
          <a:prstGeom prst="rect">
            <a:avLst/>
          </a:prstGeom>
          <a:noFill/>
        </p:spPr>
      </p:pic>
      <p:pic>
        <p:nvPicPr>
          <p:cNvPr id="10242" name="Picture 2" descr="http://topnews.in/health/files/Feeling-secure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2" y="548680"/>
            <a:ext cx="2592288" cy="1940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7236296" cy="5589240"/>
          </a:xfrm>
          <a:prstGeom prst="flowChartDocument">
            <a:avLst/>
          </a:prstGeom>
          <a:solidFill>
            <a:srgbClr val="92D050"/>
          </a:solidFill>
          <a:effectLst>
            <a:outerShdw blurRad="50800" dist="20000" dir="5400000" rotWithShape="0">
              <a:srgbClr val="000000">
                <a:alpha val="42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dirty="0">
                <a:latin typeface="Maiandra GD" pitchFamily="34" charset="0"/>
              </a:rPr>
              <a:t>Usamljena osoba može osjećati: </a:t>
            </a:r>
            <a:r>
              <a:rPr lang="hr-HR" sz="3600" b="1" dirty="0">
                <a:latin typeface="Maiandra GD" pitchFamily="34" charset="0"/>
              </a:rPr>
              <a:t>tugu, otuđenost, bespomoćnost, samosažaljevanje, strah, dosadu, ljutnju, nemir i samokritičnost, koja smanjuje samopoštovanje, a nisko samopoštovanje je povezano s </a:t>
            </a:r>
            <a:r>
              <a:rPr lang="hr-HR" sz="3600" b="1" dirty="0" smtClean="0">
                <a:latin typeface="Maiandra GD" pitchFamily="34" charset="0"/>
              </a:rPr>
              <a:t>depresijom</a:t>
            </a:r>
            <a:r>
              <a:rPr lang="hr-HR" sz="3600" b="1" dirty="0">
                <a:latin typeface="Maiandra GD" pitchFamily="34" charset="0"/>
              </a:rPr>
              <a:t>. </a:t>
            </a:r>
          </a:p>
        </p:txBody>
      </p:sp>
      <p:pic>
        <p:nvPicPr>
          <p:cNvPr id="16386" name="Picture 2" descr="http://lacomunidad.elpais.com/blogfiles/miguelangel-sankar/32505_depres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769686"/>
            <a:ext cx="1907704" cy="238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2656"/>
            <a:ext cx="5832648" cy="2304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dirty="0" smtClean="0"/>
              <a:t>Nemojte samo sjediti i vegetirati dok ste sami. Usamljenost je pasivno stanje, a </a:t>
            </a:r>
            <a:r>
              <a:rPr lang="hr-HR" sz="3200" b="1" dirty="0" smtClean="0"/>
              <a:t>pasivnost podržava usamljenost.</a:t>
            </a:r>
            <a:endParaRPr lang="hr-HR" sz="32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12160" y="332656"/>
            <a:ext cx="2987824" cy="63539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dirty="0" smtClean="0"/>
              <a:t>Usamljeni ljudi </a:t>
            </a:r>
            <a:r>
              <a:rPr lang="hr-HR" sz="3200" b="1" dirty="0" smtClean="0"/>
              <a:t>češće pate od </a:t>
            </a:r>
            <a:r>
              <a:rPr lang="hr-HR" sz="3200" dirty="0" smtClean="0"/>
              <a:t>iscrpljenosti, želučanih problema, glavobolje i problema sa srcem te visokim krvnim tlakom</a:t>
            </a:r>
          </a:p>
          <a:p>
            <a:r>
              <a:rPr lang="hr-HR" sz="3200" dirty="0" smtClean="0"/>
              <a:t>Razvijaju depresiju i jako su skloni samoubojstvu</a:t>
            </a:r>
          </a:p>
        </p:txBody>
      </p:sp>
      <p:pic>
        <p:nvPicPr>
          <p:cNvPr id="6" name="Picture 5" descr="Pattex-Glue-Commer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4932040" cy="34841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548680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r-HR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Smanjenju osjećaja usamljenosti svakako pomaže: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4535996" y="-4275348"/>
            <a:ext cx="72008" cy="914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43608" y="2420888"/>
            <a:ext cx="6264696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hr-HR" sz="3200" b="1" dirty="0" smtClean="0"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prihvaćanje osobe i sebe  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hr-HR" sz="3200" b="1" dirty="0" smtClean="0"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    samoga u njegovoj jedinstvenosti i posebnosti</a:t>
            </a:r>
            <a:endParaRPr lang="hr-HR" sz="3200" b="1" dirty="0" smtClean="0"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467544" y="1916832"/>
            <a:ext cx="1080120" cy="1008112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8244408" y="0"/>
            <a:ext cx="72008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8748464" y="0"/>
            <a:ext cx="72008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8676456" y="0"/>
            <a:ext cx="72008" cy="685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 rot="5400000">
            <a:off x="5489848" y="-2313384"/>
            <a:ext cx="144016" cy="71642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 rot="5400000">
            <a:off x="5525852" y="-2205372"/>
            <a:ext cx="72008" cy="71642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2" name="Picture 2" descr="http://t3.gstatic.com/images?q=tbn:ANd9GcTt9bWjQUtQgZTN14EfmVaGZI59BY85CbnT9e-aubg8AYxz_zq1LXolGHc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93096"/>
            <a:ext cx="3348980" cy="222052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449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USAMLJENOST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USAMLJENOST</dc:title>
  <dc:creator>Laptop</dc:creator>
  <cp:lastModifiedBy>Igor</cp:lastModifiedBy>
  <cp:revision>27</cp:revision>
  <dcterms:created xsi:type="dcterms:W3CDTF">2012-03-04T20:08:58Z</dcterms:created>
  <dcterms:modified xsi:type="dcterms:W3CDTF">2012-03-11T14:44:21Z</dcterms:modified>
</cp:coreProperties>
</file>